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handoutMasterIdLst>
    <p:handoutMasterId r:id="rId23"/>
  </p:handoutMasterIdLst>
  <p:sldIdLst>
    <p:sldId id="256" r:id="rId2"/>
    <p:sldId id="274" r:id="rId3"/>
    <p:sldId id="257" r:id="rId4"/>
    <p:sldId id="265" r:id="rId5"/>
    <p:sldId id="259" r:id="rId6"/>
    <p:sldId id="268" r:id="rId7"/>
    <p:sldId id="258" r:id="rId8"/>
    <p:sldId id="266" r:id="rId9"/>
    <p:sldId id="267" r:id="rId10"/>
    <p:sldId id="260" r:id="rId11"/>
    <p:sldId id="264" r:id="rId12"/>
    <p:sldId id="261" r:id="rId13"/>
    <p:sldId id="273" r:id="rId14"/>
    <p:sldId id="275" r:id="rId15"/>
    <p:sldId id="269" r:id="rId16"/>
    <p:sldId id="271" r:id="rId17"/>
    <p:sldId id="270" r:id="rId18"/>
    <p:sldId id="262" r:id="rId19"/>
    <p:sldId id="272" r:id="rId20"/>
    <p:sldId id="263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54" autoAdjust="0"/>
    <p:restoredTop sz="89432" autoAdjust="0"/>
  </p:normalViewPr>
  <p:slideViewPr>
    <p:cSldViewPr>
      <p:cViewPr>
        <p:scale>
          <a:sx n="70" d="100"/>
          <a:sy n="70" d="100"/>
        </p:scale>
        <p:origin x="-1914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309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446CEA-63D1-4938-8327-83C7B1243626}" type="datetimeFigureOut">
              <a:rPr lang="en-US" smtClean="0"/>
              <a:pPr/>
              <a:t>7/9/2012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ABF71-C0AE-444B-A8DE-8646E42FE2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057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8A56461-30A4-4683-BC8A-1DB4180DA7A0}" type="datetimeFigureOut">
              <a:rPr lang="en-US"/>
              <a:pPr>
                <a:defRPr/>
              </a:pPr>
              <a:t>7/9/2012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B6301F7-5378-45C4-9E0A-CA87AD5FF6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0321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Every month that begins on a Sunday will contain a Friday the 13th, and there is at least one Friday the 13th in every calendar year.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6301F7-5378-45C4-9E0A-CA87AD5FF6C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298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imilar to Core Values tasks in that you don’t prepare for it and there is no one right answer. The important thing is to work together to come up with a solution that you all think is optimal and that you can explain your reasoning. Difference is that the core values tasks are not scary, life-threatening scenarios – we try to keep them positive. But you’re adults, so we’re taking the risk here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6301F7-5378-45C4-9E0A-CA87AD5FF6C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504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</a:t>
            </a:r>
            <a:r>
              <a:rPr lang="en-US" baseline="0" dirty="0" smtClean="0"/>
              <a:t> answer key … </a:t>
            </a:r>
          </a:p>
          <a:p>
            <a:r>
              <a:rPr lang="en-US" baseline="0" dirty="0" smtClean="0"/>
              <a:t>My answer: Z, X, U, W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6301F7-5378-45C4-9E0A-CA87AD5FF6C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907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228600" y="152400"/>
            <a:ext cx="8610600" cy="6096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/>
            </a:lvl1pPr>
          </a:lstStyle>
          <a:p>
            <a:pPr>
              <a:defRPr/>
            </a:pPr>
            <a:fld id="{0ED154F0-A63C-44AA-84FA-B7042E4BF83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61967-C47A-46F2-AAF6-33263A698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7"/>
          <p:cNvSpPr/>
          <p:nvPr userDrawn="1"/>
        </p:nvSpPr>
        <p:spPr>
          <a:xfrm>
            <a:off x="228600" y="152400"/>
            <a:ext cx="8610600" cy="6096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61967-C47A-46F2-AAF6-33263A698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7"/>
          <p:cNvSpPr/>
          <p:nvPr userDrawn="1"/>
        </p:nvSpPr>
        <p:spPr>
          <a:xfrm>
            <a:off x="228600" y="152400"/>
            <a:ext cx="8610600" cy="6096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 userDrawn="1"/>
        </p:nvSpPr>
        <p:spPr>
          <a:xfrm>
            <a:off x="228600" y="152400"/>
            <a:ext cx="8610600" cy="6096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68D28-33BE-4A62-ABB6-A8BBB053EE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7"/>
          <p:cNvSpPr/>
          <p:nvPr userDrawn="1"/>
        </p:nvSpPr>
        <p:spPr>
          <a:xfrm>
            <a:off x="228600" y="152400"/>
            <a:ext cx="8610600" cy="6096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68D28-33BE-4A62-ABB6-A8BBB053EE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61967-C47A-46F2-AAF6-33263A698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7"/>
          <p:cNvSpPr/>
          <p:nvPr userDrawn="1"/>
        </p:nvSpPr>
        <p:spPr>
          <a:xfrm>
            <a:off x="228600" y="152400"/>
            <a:ext cx="8610600" cy="6096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Rectangle 7"/>
          <p:cNvSpPr/>
          <p:nvPr userDrawn="1"/>
        </p:nvSpPr>
        <p:spPr>
          <a:xfrm>
            <a:off x="228600" y="152400"/>
            <a:ext cx="8610600" cy="6096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61967-C47A-46F2-AAF6-33263A698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61967-C47A-46F2-AAF6-33263A698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7"/>
          <p:cNvSpPr/>
          <p:nvPr userDrawn="1"/>
        </p:nvSpPr>
        <p:spPr>
          <a:xfrm>
            <a:off x="228600" y="152400"/>
            <a:ext cx="8610600" cy="6096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61967-C47A-46F2-AAF6-33263A698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7"/>
          <p:cNvSpPr/>
          <p:nvPr userDrawn="1"/>
        </p:nvSpPr>
        <p:spPr>
          <a:xfrm>
            <a:off x="228600" y="152400"/>
            <a:ext cx="8610600" cy="6096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61967-C47A-46F2-AAF6-33263A698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Rectangle 7"/>
          <p:cNvSpPr/>
          <p:nvPr userDrawn="1"/>
        </p:nvSpPr>
        <p:spPr>
          <a:xfrm>
            <a:off x="228600" y="152400"/>
            <a:ext cx="8610600" cy="6096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61967-C47A-46F2-AAF6-33263A698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Rectangle 7"/>
          <p:cNvSpPr/>
          <p:nvPr userDrawn="1"/>
        </p:nvSpPr>
        <p:spPr>
          <a:xfrm>
            <a:off x="228600" y="152400"/>
            <a:ext cx="8610600" cy="6096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 dirty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/>
            </a:lvl1pPr>
          </a:lstStyle>
          <a:p>
            <a:pPr>
              <a:defRPr/>
            </a:pPr>
            <a:fld id="{4BD68D28-33BE-4A62-ABB6-A8BBB053EE9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10" name="Picture 9" descr="UlogoHv1.gif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37963" y="6307182"/>
            <a:ext cx="1335087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/>
          <a:lstStyle/>
          <a:p>
            <a:r>
              <a:rPr lang="en-US" sz="5400" b="1" dirty="0" smtClean="0"/>
              <a:t>Coaching Collaboration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/>
          <a:lstStyle/>
          <a:p>
            <a:r>
              <a:rPr lang="en-US" sz="3600" b="1" dirty="0" smtClean="0"/>
              <a:t>Kirsten Butcher</a:t>
            </a:r>
          </a:p>
          <a:p>
            <a:r>
              <a:rPr lang="en-US" sz="2800" dirty="0" smtClean="0"/>
              <a:t>Head Core Values Judge, </a:t>
            </a:r>
            <a:r>
              <a:rPr lang="en-US" sz="2800" dirty="0" smtClean="0"/>
              <a:t>Utah FLL</a:t>
            </a:r>
            <a:endParaRPr lang="en-US" sz="2800" dirty="0" smtClean="0"/>
          </a:p>
          <a:p>
            <a:r>
              <a:rPr lang="en-US" sz="2800" dirty="0" smtClean="0"/>
              <a:t>University of Utah</a:t>
            </a:r>
          </a:p>
          <a:p>
            <a:r>
              <a:rPr lang="en-US" sz="2800" dirty="0" smtClean="0"/>
              <a:t>Dept. of Educational Psychology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D154F0-A63C-44AA-84FA-B7042E4BF83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70201" y="5420380"/>
            <a:ext cx="2603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August 3, 2012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Challenge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648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dirty="0"/>
              <a:t>Is there a Friday the 13</a:t>
            </a:r>
            <a:r>
              <a:rPr lang="en-US" sz="4000" b="1" baseline="30000" dirty="0"/>
              <a:t>th</a:t>
            </a:r>
            <a:r>
              <a:rPr lang="en-US" sz="4000" b="1" dirty="0"/>
              <a:t> every year</a:t>
            </a:r>
            <a:r>
              <a:rPr lang="en-US" sz="4000" b="1" dirty="0" smtClean="0"/>
              <a:t>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BD68D28-33BE-4A62-ABB6-A8BBB053EE9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728875" y="5358825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3 minutes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6324600"/>
            <a:ext cx="55576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http://www.figurethis.org/challenges/c13/challenge.htm#hint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0" y="2362200"/>
            <a:ext cx="6172200" cy="2677656"/>
          </a:xfrm>
          <a:prstGeom prst="rect">
            <a:avLst/>
          </a:prstGeom>
          <a:noFill/>
          <a:ln w="57150">
            <a:solidFill>
              <a:srgbClr val="CC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HINT: </a:t>
            </a:r>
            <a:endParaRPr lang="en-US" sz="2800" b="1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If </a:t>
            </a:r>
            <a:r>
              <a:rPr lang="en-US" sz="2800" dirty="0" smtClean="0"/>
              <a:t>January 1 were on Monday, on what day of the week would January 13 fall? </a:t>
            </a:r>
            <a:endParaRPr lang="en-US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What </a:t>
            </a:r>
            <a:r>
              <a:rPr lang="en-US" sz="2800" dirty="0" smtClean="0"/>
              <a:t>about February 1 and February 13? Other months?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3478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Taking Roles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b="1" i="1" dirty="0" smtClean="0"/>
              <a:t>Explainer</a:t>
            </a:r>
          </a:p>
          <a:p>
            <a:pPr lvl="1"/>
            <a:r>
              <a:rPr lang="en-US" i="1" dirty="0" smtClean="0"/>
              <a:t>What is your idea? How does it relate to ideas that the team has previously identified? </a:t>
            </a:r>
          </a:p>
          <a:p>
            <a:r>
              <a:rPr lang="en-US" b="1" i="1" dirty="0" smtClean="0"/>
              <a:t>Summarizer</a:t>
            </a:r>
          </a:p>
          <a:p>
            <a:pPr lvl="1"/>
            <a:r>
              <a:rPr lang="en-US" i="1" dirty="0" smtClean="0"/>
              <a:t>So, your idea is …   Did I get it right?</a:t>
            </a:r>
          </a:p>
          <a:p>
            <a:r>
              <a:rPr lang="en-US" b="1" i="1" dirty="0" smtClean="0"/>
              <a:t>Questioner</a:t>
            </a:r>
          </a:p>
          <a:p>
            <a:pPr lvl="1"/>
            <a:r>
              <a:rPr lang="en-US" i="1" dirty="0" smtClean="0"/>
              <a:t>Can you explain how …? What would happen if …?</a:t>
            </a:r>
          </a:p>
          <a:p>
            <a:r>
              <a:rPr lang="en-US" b="1" i="1" dirty="0" smtClean="0"/>
              <a:t>Group Manager</a:t>
            </a:r>
          </a:p>
          <a:p>
            <a:pPr lvl="1"/>
            <a:r>
              <a:rPr lang="en-US" i="1" dirty="0" smtClean="0"/>
              <a:t>Do you agree?  What are your thoughts?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BD68D28-33BE-4A62-ABB6-A8BBB053EE9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150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Challenge 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BD68D28-33BE-4A62-ABB6-A8BBB053EE9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543300" y="55626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5 minutes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38100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Shipwreck! </a:t>
            </a:r>
            <a:endParaRPr lang="en-US" sz="2800" b="1" dirty="0" smtClean="0"/>
          </a:p>
          <a:p>
            <a:pPr marL="0" indent="0">
              <a:buNone/>
            </a:pPr>
            <a:r>
              <a:rPr lang="en-US" sz="2800" dirty="0" smtClean="0"/>
              <a:t>Your boat tour is not going as planned! Your ship (The </a:t>
            </a:r>
            <a:r>
              <a:rPr lang="en-US" sz="2800" dirty="0"/>
              <a:t>Minnow II) is sinking. The </a:t>
            </a:r>
            <a:r>
              <a:rPr lang="en-US" sz="2800" dirty="0" smtClean="0"/>
              <a:t>passengers </a:t>
            </a:r>
            <a:r>
              <a:rPr lang="en-US" sz="2800" dirty="0"/>
              <a:t>are already on the lifeboat and urging you to get in – there’s a very remote island that is within sight. But the ship is sinking fast – you need to hurry! You only have time (and hands) to </a:t>
            </a:r>
            <a:r>
              <a:rPr lang="en-US" sz="2800" dirty="0" smtClean="0"/>
              <a:t>choose 2 things </a:t>
            </a:r>
            <a:r>
              <a:rPr lang="en-US" sz="2800" dirty="0"/>
              <a:t>to help your group survive. </a:t>
            </a:r>
            <a:r>
              <a:rPr lang="en-US" sz="2800" dirty="0" smtClean="0"/>
              <a:t>Pick the 2 best items for your group’s survival.</a:t>
            </a:r>
          </a:p>
          <a:p>
            <a:pPr marL="0" indent="0">
              <a:buNone/>
            </a:pPr>
            <a:r>
              <a:rPr lang="en-US" sz="2800" dirty="0" smtClean="0"/>
              <a:t>Be sure that you can explain the reasons why you chose your items.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3265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52459"/>
            <a:ext cx="3058040" cy="1602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BD68D28-33BE-4A62-ABB6-A8BBB053EE91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6" t="9892" r="11659" b="9781"/>
          <a:stretch/>
        </p:blipFill>
        <p:spPr bwMode="auto">
          <a:xfrm>
            <a:off x="5209134" y="228600"/>
            <a:ext cx="1648866" cy="1373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59021" y="1524000"/>
            <a:ext cx="1351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First Aid Kit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33"/>
          <a:stretch/>
        </p:blipFill>
        <p:spPr bwMode="auto">
          <a:xfrm>
            <a:off x="372347" y="345850"/>
            <a:ext cx="1568098" cy="2026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85995" y="2231832"/>
            <a:ext cx="1586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Water Purifier</a:t>
            </a:r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634" y="226373"/>
            <a:ext cx="1375534" cy="1375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013228" y="1541271"/>
            <a:ext cx="1415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Emergency </a:t>
            </a:r>
          </a:p>
          <a:p>
            <a:pPr algn="ctr"/>
            <a:r>
              <a:rPr lang="en-US" dirty="0" smtClean="0"/>
              <a:t>Flares</a:t>
            </a:r>
            <a:endParaRPr lang="en-US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9" b="17574"/>
          <a:stretch/>
        </p:blipFill>
        <p:spPr bwMode="auto">
          <a:xfrm>
            <a:off x="366358" y="4419600"/>
            <a:ext cx="2242044" cy="1396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57411" y="5744148"/>
            <a:ext cx="1804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Two-Way Radio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131" y="1981200"/>
            <a:ext cx="1255269" cy="1100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299825" y="2999096"/>
            <a:ext cx="1255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Waterproof </a:t>
            </a:r>
          </a:p>
          <a:p>
            <a:pPr algn="ctr"/>
            <a:r>
              <a:rPr lang="en-US" dirty="0" smtClean="0"/>
              <a:t>Matches</a:t>
            </a: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615" y="2133600"/>
            <a:ext cx="795572" cy="14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715000" y="3535276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Sunscreen</a:t>
            </a: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0" t="9801" r="13116" b="6808"/>
          <a:stretch/>
        </p:blipFill>
        <p:spPr bwMode="auto">
          <a:xfrm>
            <a:off x="6871252" y="3736698"/>
            <a:ext cx="1899708" cy="2206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7543800" y="5879068"/>
            <a:ext cx="791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Water</a:t>
            </a:r>
            <a:endParaRPr lang="en-US" dirty="0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9" t="-1" b="1123"/>
          <a:stretch/>
        </p:blipFill>
        <p:spPr bwMode="auto">
          <a:xfrm>
            <a:off x="3392407" y="1905000"/>
            <a:ext cx="2322593" cy="2186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3427663" y="3940792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Emergency Food</a:t>
            </a:r>
            <a:endParaRPr lang="en-US" dirty="0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951" y="228600"/>
            <a:ext cx="1747480" cy="1336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7504969" y="1448482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Flashlight</a:t>
            </a:r>
            <a:endParaRPr lang="en-US" dirty="0"/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9" t="5825" r="20245" b="5637"/>
          <a:stretch/>
        </p:blipFill>
        <p:spPr bwMode="auto">
          <a:xfrm>
            <a:off x="5912841" y="4323772"/>
            <a:ext cx="839607" cy="1215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5670084" y="5486400"/>
            <a:ext cx="1492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Emergency </a:t>
            </a:r>
          </a:p>
          <a:p>
            <a:r>
              <a:rPr lang="en-US" dirty="0" smtClean="0"/>
              <a:t>Signal Mirror</a:t>
            </a:r>
            <a:endParaRPr lang="en-US" dirty="0"/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64437"/>
            <a:ext cx="1653651" cy="141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3785349" y="130706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Knife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31756" y="3722562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Fishing Pole</a:t>
            </a:r>
            <a:endParaRPr lang="en-US" dirty="0"/>
          </a:p>
        </p:txBody>
      </p:sp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116" y="4366127"/>
            <a:ext cx="1860084" cy="144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4419600"/>
            <a:ext cx="1295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715904" y="5437496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Batteries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191000" y="5410200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Rope</a:t>
            </a:r>
          </a:p>
        </p:txBody>
      </p:sp>
    </p:spTree>
    <p:extLst>
      <p:ext uri="{BB962C8B-B14F-4D97-AF65-F5344CB8AC3E}">
        <p14:creationId xmlns:p14="http://schemas.microsoft.com/office/powerpoint/2010/main" val="268899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Was it hard to take different roles?</a:t>
            </a:r>
          </a:p>
          <a:p>
            <a:r>
              <a:rPr lang="en-US" dirty="0" smtClean="0"/>
              <a:t>Did you learn more about each other’s ideas?</a:t>
            </a:r>
          </a:p>
          <a:p>
            <a:r>
              <a:rPr lang="en-US" dirty="0" smtClean="0"/>
              <a:t>Did you come to a different conclusion than you would have on your own?</a:t>
            </a:r>
          </a:p>
          <a:p>
            <a:r>
              <a:rPr lang="en-US" dirty="0" smtClean="0"/>
              <a:t>Did everyone contribute?</a:t>
            </a:r>
          </a:p>
          <a:p>
            <a:r>
              <a:rPr lang="en-US" dirty="0" smtClean="0"/>
              <a:t>Were all ideas/suggestions valued?</a:t>
            </a:r>
          </a:p>
          <a:p>
            <a:r>
              <a:rPr lang="en-US" dirty="0" smtClean="0"/>
              <a:t>How did you make your final decisions?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BD68D28-33BE-4A62-ABB6-A8BBB053EE91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526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Guiding without Directing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Kids are tricky! They want answers!!</a:t>
            </a:r>
          </a:p>
          <a:p>
            <a:r>
              <a:rPr lang="en-US" dirty="0" smtClean="0"/>
              <a:t>Guidance often will feel like “holding out”</a:t>
            </a:r>
          </a:p>
          <a:p>
            <a:r>
              <a:rPr lang="en-US" dirty="0" smtClean="0"/>
              <a:t>Don’t be afraid of struggle – learning often follows confusion!</a:t>
            </a:r>
          </a:p>
          <a:p>
            <a:r>
              <a:rPr lang="en-US" dirty="0" smtClean="0"/>
              <a:t>Teach kids that being smart means working hard until you figure it out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BD68D28-33BE-4A62-ABB6-A8BBB053EE9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10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Content-free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lvl="0"/>
            <a:r>
              <a:rPr lang="en-US" sz="2800" dirty="0"/>
              <a:t>What thoughts do you have about that?</a:t>
            </a:r>
          </a:p>
          <a:p>
            <a:pPr lvl="0"/>
            <a:r>
              <a:rPr lang="en-US" sz="2800" dirty="0" smtClean="0"/>
              <a:t>Can </a:t>
            </a:r>
            <a:r>
              <a:rPr lang="en-US" sz="2800" dirty="0"/>
              <a:t>you explain to the team what you are </a:t>
            </a:r>
            <a:r>
              <a:rPr lang="en-US" sz="2800" dirty="0" smtClean="0"/>
              <a:t>thinking in your own words?</a:t>
            </a:r>
          </a:p>
          <a:p>
            <a:pPr lvl="0"/>
            <a:r>
              <a:rPr lang="en-US" sz="2800" dirty="0" smtClean="0"/>
              <a:t>Can </a:t>
            </a:r>
            <a:r>
              <a:rPr lang="en-US" sz="2800" dirty="0"/>
              <a:t>you give us some details or examples about what you just said?</a:t>
            </a:r>
          </a:p>
          <a:p>
            <a:pPr lvl="0"/>
            <a:r>
              <a:rPr lang="en-US" sz="2800" dirty="0"/>
              <a:t>Can you say more about that?</a:t>
            </a:r>
          </a:p>
          <a:p>
            <a:pPr lvl="0"/>
            <a:r>
              <a:rPr lang="en-US" sz="2800" dirty="0" smtClean="0"/>
              <a:t>Any </a:t>
            </a:r>
            <a:r>
              <a:rPr lang="en-US" sz="2800" dirty="0"/>
              <a:t>ideas about why that might be the case?</a:t>
            </a:r>
          </a:p>
          <a:p>
            <a:pPr lvl="0"/>
            <a:r>
              <a:rPr lang="en-US" sz="2800" dirty="0"/>
              <a:t>Why do you think that might be true</a:t>
            </a:r>
            <a:r>
              <a:rPr lang="en-US" sz="2800" dirty="0" smtClean="0"/>
              <a:t>?</a:t>
            </a:r>
          </a:p>
          <a:p>
            <a:r>
              <a:rPr lang="en-US" sz="2800" dirty="0"/>
              <a:t>Could you restate what you just said?</a:t>
            </a:r>
          </a:p>
          <a:p>
            <a:pPr lvl="0"/>
            <a:endParaRPr lang="en-US" sz="2800" dirty="0"/>
          </a:p>
          <a:p>
            <a:pPr lvl="0"/>
            <a:endParaRPr lang="en-US" sz="2800" dirty="0"/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BD68D28-33BE-4A62-ABB6-A8BBB053EE9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6235911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Adapted from:</a:t>
            </a:r>
          </a:p>
          <a:p>
            <a:r>
              <a:rPr lang="en-US" sz="1200" dirty="0"/>
              <a:t>Chi, M. T. H., Siler, S. A., </a:t>
            </a:r>
            <a:r>
              <a:rPr lang="en-US" sz="1200" dirty="0" err="1"/>
              <a:t>Jeong</a:t>
            </a:r>
            <a:r>
              <a:rPr lang="en-US" sz="1200" dirty="0"/>
              <a:t>, H., Yamauchi, T., &amp; Hausmann, R. G. (2001). Learning from human tutoring. </a:t>
            </a:r>
            <a:r>
              <a:rPr lang="en-US" sz="1200" i="1" dirty="0"/>
              <a:t>Cognitive Science, 25</a:t>
            </a:r>
            <a:r>
              <a:rPr lang="en-US" sz="1200" dirty="0"/>
              <a:t>(4), 471-533.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206238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Pick one person to be your “coach”</a:t>
            </a:r>
            <a:endParaRPr lang="en-US" dirty="0"/>
          </a:p>
          <a:p>
            <a:pPr lvl="1"/>
            <a:r>
              <a:rPr lang="en-US" dirty="0" smtClean="0"/>
              <a:t>Consult your hand out for content-free prompts to ask your group</a:t>
            </a:r>
          </a:p>
          <a:p>
            <a:r>
              <a:rPr lang="en-US" dirty="0" smtClean="0"/>
              <a:t>Everyone else should be the team</a:t>
            </a:r>
          </a:p>
          <a:p>
            <a:pPr lvl="1"/>
            <a:r>
              <a:rPr lang="en-US" dirty="0" smtClean="0"/>
              <a:t>Don’t forget to use good collaboration processes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BD68D28-33BE-4A62-ABB6-A8BBB053EE91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1912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Epidemiology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458200" cy="4754563"/>
          </a:xfrm>
        </p:spPr>
        <p:txBody>
          <a:bodyPr/>
          <a:lstStyle/>
          <a:p>
            <a:r>
              <a:rPr lang="en-US" sz="2800" dirty="0" smtClean="0"/>
              <a:t>Group Z can pass the disease to Group Y and X</a:t>
            </a:r>
          </a:p>
          <a:p>
            <a:r>
              <a:rPr lang="en-US" sz="2800" dirty="0" smtClean="0"/>
              <a:t>Groups V and U can get the disease from Group X</a:t>
            </a:r>
          </a:p>
          <a:p>
            <a:r>
              <a:rPr lang="en-US" sz="2800" dirty="0" smtClean="0"/>
              <a:t>Group Y can infect Group V, and Group V can infect S</a:t>
            </a:r>
          </a:p>
          <a:p>
            <a:r>
              <a:rPr lang="en-US" sz="2800" dirty="0" smtClean="0"/>
              <a:t>Group T can pick up the disease from S, W, and Y</a:t>
            </a:r>
          </a:p>
          <a:p>
            <a:pPr algn="ctr"/>
            <a:endParaRPr lang="en-US" sz="1000" dirty="0"/>
          </a:p>
          <a:p>
            <a:pPr marL="0" indent="0">
              <a:buNone/>
            </a:pPr>
            <a:r>
              <a:rPr lang="en-US" sz="2800" b="1" dirty="0" smtClean="0"/>
              <a:t>Recently, several people in Group Y caught the rare, but highly infectious disease while traveling to a foreign country. Group Y will spread this disease! What groups of people do not need to worry about catching it?</a:t>
            </a:r>
            <a:endParaRPr lang="en-US" sz="28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BD68D28-33BE-4A62-ABB6-A8BBB053EE91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6235458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Problem Source:</a:t>
            </a:r>
          </a:p>
          <a:p>
            <a:r>
              <a:rPr lang="en-US" sz="1200" dirty="0" smtClean="0"/>
              <a:t>Schwartz</a:t>
            </a:r>
            <a:r>
              <a:rPr lang="en-US" sz="1200" dirty="0"/>
              <a:t>, D. L. (1995). </a:t>
            </a:r>
            <a:r>
              <a:rPr lang="en-US" sz="1200" dirty="0" smtClean="0"/>
              <a:t>The </a:t>
            </a:r>
            <a:r>
              <a:rPr lang="en-US" sz="1200" dirty="0"/>
              <a:t>emergence of abstract representations in dyad problem solving</a:t>
            </a:r>
            <a:r>
              <a:rPr lang="en-US" sz="1200" dirty="0" smtClean="0"/>
              <a:t>. </a:t>
            </a:r>
            <a:r>
              <a:rPr lang="en-US" sz="1200" i="1" dirty="0"/>
              <a:t>The Journal of the Learning Sciences </a:t>
            </a:r>
            <a:r>
              <a:rPr lang="en-US" sz="1200" b="1" i="1" dirty="0"/>
              <a:t>4</a:t>
            </a:r>
            <a:r>
              <a:rPr lang="en-US" sz="1200" i="1" dirty="0"/>
              <a:t>(3)</a:t>
            </a:r>
            <a:r>
              <a:rPr lang="en-US" sz="1200" dirty="0"/>
              <a:t>: 321-354.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95400" y="5725179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5 minutes: 1 individual minute, 4 group minutes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93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Suggestions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Have fun</a:t>
            </a:r>
          </a:p>
          <a:p>
            <a:r>
              <a:rPr lang="en-US" dirty="0" smtClean="0"/>
              <a:t>Stay relaxed</a:t>
            </a:r>
          </a:p>
          <a:p>
            <a:r>
              <a:rPr lang="en-US" dirty="0" smtClean="0"/>
              <a:t>Be patient – learning to be a real team takes time</a:t>
            </a:r>
          </a:p>
          <a:p>
            <a:r>
              <a:rPr lang="en-US" dirty="0" smtClean="0"/>
              <a:t>Keep trying – collaboration is a process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BD68D28-33BE-4A62-ABB6-A8BBB053EE91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601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Coaches: Core Values Worry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“I hear there is a core values activity during judging. How do I prepare my team to complete the core values activity??!”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BD68D28-33BE-4A62-ABB6-A8BBB053EE9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7334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Happy Collaborating!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18288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Any Questions?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BD68D28-33BE-4A62-ABB6-A8BBB053EE91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438400"/>
            <a:ext cx="2857500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3683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“We are a team”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Collaboration doesn’t happen naturally – requires hard work and continuous effort!</a:t>
            </a:r>
          </a:p>
          <a:p>
            <a:r>
              <a:rPr lang="en-US" dirty="0" smtClean="0"/>
              <a:t>Every person’s individual knowledge, ideas, and experiences makes the team stronger</a:t>
            </a:r>
          </a:p>
          <a:p>
            <a:r>
              <a:rPr lang="en-US" dirty="0" smtClean="0"/>
              <a:t>BUT … teams are more than collection of individuals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BD68D28-33BE-4A62-ABB6-A8BBB053EE9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125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Gracious Professionalism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Inclusion: </a:t>
            </a:r>
            <a:r>
              <a:rPr lang="en-US" dirty="0" smtClean="0"/>
              <a:t>Consideration and appreciation for the contributions (ideas and skills) of all team members, with balanced involvement</a:t>
            </a:r>
          </a:p>
          <a:p>
            <a:endParaRPr lang="en-US" dirty="0"/>
          </a:p>
          <a:p>
            <a:r>
              <a:rPr lang="en-US" b="1" dirty="0" smtClean="0"/>
              <a:t>Respect: </a:t>
            </a:r>
            <a:r>
              <a:rPr lang="en-US" dirty="0" smtClean="0"/>
              <a:t>Team members act and speak with integrity so others feel valued – especially when solving problems or resolving conflicts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BD68D28-33BE-4A62-ABB6-A8BBB053EE9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127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Effectiveness: </a:t>
            </a:r>
            <a:r>
              <a:rPr lang="en-US" dirty="0" smtClean="0"/>
              <a:t>Problem solving and decision making processes help the team achieve their goals </a:t>
            </a:r>
          </a:p>
          <a:p>
            <a:endParaRPr lang="en-US" dirty="0"/>
          </a:p>
          <a:p>
            <a:r>
              <a:rPr lang="en-US" b="1" dirty="0" smtClean="0"/>
              <a:t>Kids Do the Work: </a:t>
            </a:r>
            <a:r>
              <a:rPr lang="en-US" dirty="0" smtClean="0"/>
              <a:t>Appropriate balance between team responsibility and coach guidance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BD68D28-33BE-4A62-ABB6-A8BBB053EE9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17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Surprise! Instant Teams!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BD68D28-33BE-4A62-ABB6-A8BBB053EE9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2" t="4166" r="7348" b="5204"/>
          <a:stretch/>
        </p:blipFill>
        <p:spPr bwMode="auto">
          <a:xfrm>
            <a:off x="2483892" y="1337481"/>
            <a:ext cx="4162567" cy="4230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93815" y="5726668"/>
            <a:ext cx="3142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Ideally, 3-5 people on a team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193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Logo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Using any coins, objects, accessories that you have in your pockets/bags, create </a:t>
            </a:r>
            <a:r>
              <a:rPr lang="en-US" sz="4000" dirty="0"/>
              <a:t>a logo that represents </a:t>
            </a:r>
            <a:r>
              <a:rPr lang="en-US" sz="4000" dirty="0" smtClean="0"/>
              <a:t>you </a:t>
            </a:r>
            <a:r>
              <a:rPr lang="en-US" sz="4000" dirty="0"/>
              <a:t>as a </a:t>
            </a:r>
            <a:r>
              <a:rPr lang="en-US" sz="4000" dirty="0" smtClean="0"/>
              <a:t>team.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278130"/>
            <a:ext cx="2133600" cy="365125"/>
          </a:xfrm>
        </p:spPr>
        <p:txBody>
          <a:bodyPr/>
          <a:lstStyle/>
          <a:p>
            <a:pPr>
              <a:defRPr/>
            </a:pPr>
            <a:fld id="{4BD68D28-33BE-4A62-ABB6-A8BBB053EE9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6235458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Activity Modified From:</a:t>
            </a:r>
          </a:p>
          <a:p>
            <a:r>
              <a:rPr lang="en-US" sz="1200" dirty="0"/>
              <a:t>http://blog.huddle.net/building-teamwork-10-quick-and-easy-team-building-exercises-for-improving-communication-and-problem-solving-skills-part-1</a:t>
            </a:r>
            <a:endParaRPr lang="en-US" sz="12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505200" y="5071182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 minutes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36960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Did everyone contribute equally?</a:t>
            </a:r>
          </a:p>
          <a:p>
            <a:r>
              <a:rPr lang="en-US" dirty="0" smtClean="0"/>
              <a:t>Did you hear everyone’s ideas?</a:t>
            </a:r>
          </a:p>
          <a:p>
            <a:r>
              <a:rPr lang="en-US" dirty="0" smtClean="0"/>
              <a:t>Did you understand everyone’s ideas?</a:t>
            </a:r>
          </a:p>
          <a:p>
            <a:r>
              <a:rPr lang="en-US" dirty="0" smtClean="0"/>
              <a:t>Did anyone ask you questions?</a:t>
            </a:r>
          </a:p>
          <a:p>
            <a:r>
              <a:rPr lang="en-US" dirty="0" smtClean="0"/>
              <a:t>Did you ask anyone else questions?</a:t>
            </a:r>
          </a:p>
          <a:p>
            <a:r>
              <a:rPr lang="en-US" dirty="0" smtClean="0"/>
              <a:t>Did you provide constructive criticism?</a:t>
            </a:r>
          </a:p>
          <a:p>
            <a:r>
              <a:rPr lang="en-US" dirty="0" smtClean="0"/>
              <a:t>Did you build on the ideas of others?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BD68D28-33BE-4A62-ABB6-A8BBB053EE9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068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“Rules” for Good Collaboration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b="1" dirty="0" smtClean="0"/>
              <a:t>Ask</a:t>
            </a:r>
            <a:r>
              <a:rPr lang="en-US" dirty="0" smtClean="0"/>
              <a:t> thoughtful questions of others</a:t>
            </a:r>
          </a:p>
          <a:p>
            <a:r>
              <a:rPr lang="en-US" dirty="0" smtClean="0"/>
              <a:t>Give others time to think before responding</a:t>
            </a:r>
          </a:p>
          <a:p>
            <a:r>
              <a:rPr lang="en-US" b="1" dirty="0" smtClean="0"/>
              <a:t>Listen</a:t>
            </a:r>
            <a:r>
              <a:rPr lang="en-US" dirty="0" smtClean="0"/>
              <a:t> attentively, </a:t>
            </a:r>
            <a:r>
              <a:rPr lang="en-US" b="1" dirty="0" smtClean="0"/>
              <a:t>build</a:t>
            </a:r>
            <a:r>
              <a:rPr lang="en-US" dirty="0" smtClean="0"/>
              <a:t> on others’ ideas</a:t>
            </a:r>
          </a:p>
          <a:p>
            <a:r>
              <a:rPr lang="en-US" dirty="0" smtClean="0"/>
              <a:t>Look team members in the eye when talking</a:t>
            </a:r>
          </a:p>
          <a:p>
            <a:r>
              <a:rPr lang="en-US" b="1" dirty="0" smtClean="0"/>
              <a:t>Restate</a:t>
            </a:r>
            <a:r>
              <a:rPr lang="en-US" dirty="0" smtClean="0"/>
              <a:t> others’ ideas in your own words</a:t>
            </a:r>
          </a:p>
          <a:p>
            <a:r>
              <a:rPr lang="en-US" b="1" dirty="0" smtClean="0"/>
              <a:t>Constructive criticism </a:t>
            </a:r>
            <a:r>
              <a:rPr lang="en-US" dirty="0" smtClean="0"/>
              <a:t>using “I” statements</a:t>
            </a:r>
          </a:p>
          <a:p>
            <a:r>
              <a:rPr lang="en-US" dirty="0" smtClean="0"/>
              <a:t>Provide </a:t>
            </a:r>
            <a:r>
              <a:rPr lang="en-US" b="1" dirty="0" smtClean="0"/>
              <a:t>encouragement</a:t>
            </a:r>
            <a:r>
              <a:rPr lang="en-US" dirty="0" smtClean="0"/>
              <a:t> to team members</a:t>
            </a:r>
          </a:p>
          <a:p>
            <a:r>
              <a:rPr lang="en-US" b="1" dirty="0" smtClean="0"/>
              <a:t>Ask for input</a:t>
            </a:r>
            <a:r>
              <a:rPr lang="en-US" dirty="0" smtClean="0"/>
              <a:t> from less vocal team members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BD68D28-33BE-4A62-ABB6-A8BBB053EE9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442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2957</TotalTime>
  <Words>1110</Words>
  <Application>Microsoft Office PowerPoint</Application>
  <PresentationFormat>On-screen Show (4:3)</PresentationFormat>
  <Paragraphs>154</Paragraphs>
  <Slides>20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Coaching Collaboration</vt:lpstr>
      <vt:lpstr>Coaches: Core Values Worry</vt:lpstr>
      <vt:lpstr>“We are a team”</vt:lpstr>
      <vt:lpstr>Gracious Professionalism</vt:lpstr>
      <vt:lpstr>Teamwork</vt:lpstr>
      <vt:lpstr>Surprise! Instant Teams!</vt:lpstr>
      <vt:lpstr>Team Logo</vt:lpstr>
      <vt:lpstr>Reflection</vt:lpstr>
      <vt:lpstr>“Rules” for Good Collaboration</vt:lpstr>
      <vt:lpstr>Challenge 1</vt:lpstr>
      <vt:lpstr>Taking Roles</vt:lpstr>
      <vt:lpstr>Challenge 2</vt:lpstr>
      <vt:lpstr>PowerPoint Presentation</vt:lpstr>
      <vt:lpstr>Reflection</vt:lpstr>
      <vt:lpstr>Guiding without Directing</vt:lpstr>
      <vt:lpstr>Content-free Questions</vt:lpstr>
      <vt:lpstr>Final Activity</vt:lpstr>
      <vt:lpstr>Epidemiology Problem</vt:lpstr>
      <vt:lpstr>Final Suggestions</vt:lpstr>
      <vt:lpstr>Happy Collaborating!</vt:lpstr>
    </vt:vector>
  </TitlesOfParts>
  <Company>College of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 EDPS 3140 (Section 2) Using Technology in Diverse Classrooms</dc:title>
  <dc:creator>Kirsten Butcher</dc:creator>
  <cp:lastModifiedBy>Kirsten R. Butcher</cp:lastModifiedBy>
  <cp:revision>312</cp:revision>
  <dcterms:created xsi:type="dcterms:W3CDTF">2008-08-25T17:51:36Z</dcterms:created>
  <dcterms:modified xsi:type="dcterms:W3CDTF">2012-07-10T04:48:07Z</dcterms:modified>
</cp:coreProperties>
</file>